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7" r:id="rId1"/>
  </p:sldMasterIdLst>
  <p:notesMasterIdLst>
    <p:notesMasterId r:id="rId19"/>
  </p:notesMasterIdLst>
  <p:sldIdLst>
    <p:sldId id="663" r:id="rId2"/>
    <p:sldId id="666" r:id="rId3"/>
    <p:sldId id="667" r:id="rId4"/>
    <p:sldId id="670" r:id="rId5"/>
    <p:sldId id="703" r:id="rId6"/>
    <p:sldId id="672" r:id="rId7"/>
    <p:sldId id="696" r:id="rId8"/>
    <p:sldId id="710" r:id="rId9"/>
    <p:sldId id="704" r:id="rId10"/>
    <p:sldId id="708" r:id="rId11"/>
    <p:sldId id="709" r:id="rId12"/>
    <p:sldId id="671" r:id="rId13"/>
    <p:sldId id="705" r:id="rId14"/>
    <p:sldId id="706" r:id="rId15"/>
    <p:sldId id="707" r:id="rId16"/>
    <p:sldId id="701" r:id="rId17"/>
    <p:sldId id="699" r:id="rId18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12" userDrawn="1">
          <p15:clr>
            <a:srgbClr val="A4A3A4"/>
          </p15:clr>
        </p15:guide>
        <p15:guide id="2" pos="14830" userDrawn="1">
          <p15:clr>
            <a:srgbClr val="A4A3A4"/>
          </p15:clr>
        </p15:guide>
        <p15:guide id="3" pos="526" userDrawn="1">
          <p15:clr>
            <a:srgbClr val="A4A3A4"/>
          </p15:clr>
        </p15:guide>
        <p15:guide id="5" orient="horz" pos="528" userDrawn="1">
          <p15:clr>
            <a:srgbClr val="A4A3A4"/>
          </p15:clr>
        </p15:guide>
        <p15:guide id="41" pos="7678" userDrawn="1">
          <p15:clr>
            <a:srgbClr val="A4A3A4"/>
          </p15:clr>
        </p15:guide>
        <p15:guide id="46" orient="horz" pos="4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AEC9"/>
    <a:srgbClr val="06919A"/>
    <a:srgbClr val="242C35"/>
    <a:srgbClr val="B8B8B8"/>
    <a:srgbClr val="566A86"/>
    <a:srgbClr val="525252"/>
    <a:srgbClr val="0E80C9"/>
    <a:srgbClr val="414E5E"/>
    <a:srgbClr val="384558"/>
    <a:srgbClr val="F1C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87" autoAdjust="0"/>
    <p:restoredTop sz="96005" autoAdjust="0"/>
  </p:normalViewPr>
  <p:slideViewPr>
    <p:cSldViewPr snapToGrid="0" snapToObjects="1">
      <p:cViewPr varScale="1">
        <p:scale>
          <a:sx n="31" d="100"/>
          <a:sy n="31" d="100"/>
        </p:scale>
        <p:origin x="52" y="88"/>
      </p:cViewPr>
      <p:guideLst>
        <p:guide orient="horz" pos="8112"/>
        <p:guide pos="14830"/>
        <p:guide pos="526"/>
        <p:guide orient="horz" pos="528"/>
        <p:guide pos="7678"/>
        <p:guide orient="horz" pos="43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02-Jun-19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62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43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19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2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74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67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71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9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77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0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5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53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94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99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7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77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15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434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0438082" y="1992032"/>
            <a:ext cx="3546089" cy="3546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39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0757646" y="1203369"/>
            <a:ext cx="12183035" cy="113092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13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0757646" y="1203369"/>
            <a:ext cx="12183035" cy="113092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51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17327" y="3251199"/>
            <a:ext cx="21141074" cy="84074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0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04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261771" y="3303120"/>
            <a:ext cx="4046154" cy="7171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45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4886124" y="2420053"/>
            <a:ext cx="6929143" cy="91992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78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273827" y="2734052"/>
            <a:ext cx="12921374" cy="8127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921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21A69-CE6F-2440-BAE4-5A4B3040CF2A}" type="datetimeFigureOut">
              <a:rPr lang="en-US" smtClean="0"/>
              <a:t>02-Jun-19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3AD81-3AD4-9C46-856E-C08CF1183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8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 Regular" charset="0"/>
          <a:ea typeface="Lato Regular" charset="0"/>
          <a:cs typeface="Lato Regular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anfoundry.com/data-structure-questions-answers-towers-hanoi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hackerearth.com/blog/developers/tower-hanoi-recursion-game-algorithm-explained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ji1453.blogspot.sg/2013/09/algoritma-menara-hanoi.html" TargetMode="External"/><Relationship Id="rId5" Type="http://schemas.openxmlformats.org/officeDocument/2006/relationships/hyperlink" Target="https://id.wikipedia.org/wiki/Menara_Hanoi" TargetMode="External"/><Relationship Id="rId4" Type="http://schemas.openxmlformats.org/officeDocument/2006/relationships/hyperlink" Target="https://en.wikipedia.org/wiki/Tower_of_Hanoi#Applications" TargetMode="External"/><Relationship Id="rId9" Type="http://schemas.openxmlformats.org/officeDocument/2006/relationships/hyperlink" Target="https://www.youtube.com/watch?v=YstLjLCGmg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hyperlink" Target="http://rusdyana.files.wordpress.com/2009/11/menara-hanoi2.jp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8DDEC62-B732-2E43-AB68-11F266E5AD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24377650" cy="1371585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62784" y="6831459"/>
            <a:ext cx="1205208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TOWER OF HANOI</a:t>
            </a:r>
          </a:p>
          <a:p>
            <a:pPr algn="ctr"/>
            <a:r>
              <a:rPr lang="en-US" sz="10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ALGORITHM</a:t>
            </a:r>
          </a:p>
        </p:txBody>
      </p:sp>
      <p:sp>
        <p:nvSpPr>
          <p:cNvPr id="11" name="Shape 2624">
            <a:extLst>
              <a:ext uri="{FF2B5EF4-FFF2-40B4-BE49-F238E27FC236}">
                <a16:creationId xmlns:a16="http://schemas.microsoft.com/office/drawing/2014/main" id="{C8ADD86B-22E3-EA43-813B-F23C7FB95839}"/>
              </a:ext>
            </a:extLst>
          </p:cNvPr>
          <p:cNvSpPr/>
          <p:nvPr/>
        </p:nvSpPr>
        <p:spPr>
          <a:xfrm>
            <a:off x="11517200" y="4392112"/>
            <a:ext cx="1343248" cy="1343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91BCB7-914D-4286-91F4-2DB8AD75F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983" y="3743728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40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9F558C-44AB-0847-A348-13AB21B9D8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24377650" cy="137158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1435042" y="3338360"/>
                <a:ext cx="21492167" cy="73573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sz="4000" dirty="0">
                    <a:solidFill>
                      <a:schemeClr val="tx2"/>
                    </a:solidFill>
                    <a:latin typeface="Lato" panose="020F0502020204030203" pitchFamily="34" charset="0"/>
                  </a:rPr>
                  <a:t>Kompleksitas O(n) </a:t>
                </a:r>
                <a:r>
                  <a:rPr lang="en-US" sz="4000" dirty="0" err="1">
                    <a:solidFill>
                      <a:schemeClr val="tx2"/>
                    </a:solidFill>
                    <a:latin typeface="Lato" panose="020F0502020204030203" pitchFamily="34" charset="0"/>
                  </a:rPr>
                  <a:t>menara</a:t>
                </a:r>
                <a:r>
                  <a:rPr lang="en-US" sz="4000" dirty="0">
                    <a:solidFill>
                      <a:schemeClr val="tx2"/>
                    </a:solidFill>
                    <a:latin typeface="Lato" panose="020F0502020204030203" pitchFamily="34" charset="0"/>
                  </a:rPr>
                  <a:t> Hanoi </a:t>
                </a:r>
                <a:r>
                  <a:rPr lang="en-US" sz="4000" dirty="0" err="1">
                    <a:solidFill>
                      <a:schemeClr val="tx2"/>
                    </a:solidFill>
                    <a:latin typeface="Lato" panose="020F0502020204030203" pitchFamily="34" charset="0"/>
                  </a:rPr>
                  <a:t>ialah</a:t>
                </a:r>
                <a:r>
                  <a:rPr lang="en-US" sz="4000" dirty="0">
                    <a:solidFill>
                      <a:schemeClr val="tx2"/>
                    </a:solidFill>
                    <a:latin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4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4000" b="1" dirty="0">
                    <a:solidFill>
                      <a:schemeClr val="tx2"/>
                    </a:solidFill>
                    <a:latin typeface="Lato" panose="020F0502020204030203" pitchFamily="34" charset="0"/>
                  </a:rPr>
                  <a:t> -1</a:t>
                </a:r>
                <a:r>
                  <a:rPr lang="en-US" sz="4000" dirty="0">
                    <a:solidFill>
                      <a:schemeClr val="tx2"/>
                    </a:solidFill>
                    <a:latin typeface="Lato" panose="020F0502020204030203" pitchFamily="34" charset="0"/>
                  </a:rPr>
                  <a:t>.</a:t>
                </a:r>
              </a:p>
              <a:p>
                <a:pPr lvl="0">
                  <a:lnSpc>
                    <a:spcPct val="150000"/>
                  </a:lnSpc>
                </a:pPr>
                <a:endParaRPr lang="en-US" sz="4000" dirty="0">
                  <a:latin typeface="Lato" panose="020F0502020204030203" pitchFamily="34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sz="4000" dirty="0">
                    <a:solidFill>
                      <a:schemeClr val="tx2"/>
                    </a:solidFill>
                    <a:latin typeface="Lato" panose="020F0502020204030203" pitchFamily="34" charset="0"/>
                  </a:rPr>
                  <a:t>BEST CASE: </a:t>
                </a:r>
                <a:r>
                  <a:rPr lang="en-US" sz="4000" b="1" dirty="0">
                    <a:solidFill>
                      <a:schemeClr val="tx2"/>
                    </a:solidFill>
                    <a:latin typeface="Lato" panose="020F0502020204030203" pitchFamily="34" charset="0"/>
                  </a:rPr>
                  <a:t>n=1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sz="4000" dirty="0">
                    <a:latin typeface="Lato" panose="020F0502020204030203" pitchFamily="34" charset="0"/>
                  </a:rPr>
                  <a:t>n </a:t>
                </a:r>
                <a:r>
                  <a:rPr lang="en-US" sz="4000" dirty="0" err="1">
                    <a:latin typeface="Lato" panose="020F0502020204030203" pitchFamily="34" charset="0"/>
                  </a:rPr>
                  <a:t>ialah</a:t>
                </a:r>
                <a:r>
                  <a:rPr lang="en-US" sz="4000" dirty="0">
                    <a:latin typeface="Lato" panose="020F0502020204030203" pitchFamily="34" charset="0"/>
                  </a:rPr>
                  <a:t> </a:t>
                </a:r>
                <a:r>
                  <a:rPr lang="en-US" sz="4000" dirty="0" err="1">
                    <a:latin typeface="Lato" panose="020F0502020204030203" pitchFamily="34" charset="0"/>
                  </a:rPr>
                  <a:t>jumlah</a:t>
                </a:r>
                <a:r>
                  <a:rPr lang="en-US" sz="4000" dirty="0">
                    <a:latin typeface="Lato" panose="020F0502020204030203" pitchFamily="34" charset="0"/>
                  </a:rPr>
                  <a:t> disk, </a:t>
                </a:r>
                <a:r>
                  <a:rPr lang="en-US" sz="4000" dirty="0" err="1">
                    <a:latin typeface="Lato" panose="020F0502020204030203" pitchFamily="34" charset="0"/>
                  </a:rPr>
                  <a:t>jika</a:t>
                </a:r>
                <a:r>
                  <a:rPr lang="en-US" sz="4000" dirty="0">
                    <a:latin typeface="Lato" panose="020F0502020204030203" pitchFamily="34" charset="0"/>
                  </a:rPr>
                  <a:t> </a:t>
                </a:r>
                <a:r>
                  <a:rPr lang="en-US" sz="4000" dirty="0" err="1">
                    <a:latin typeface="Lato" panose="020F0502020204030203" pitchFamily="34" charset="0"/>
                  </a:rPr>
                  <a:t>hanya</a:t>
                </a:r>
                <a:r>
                  <a:rPr lang="en-US" sz="4000" dirty="0">
                    <a:latin typeface="Lato" panose="020F0502020204030203" pitchFamily="34" charset="0"/>
                  </a:rPr>
                  <a:t> </a:t>
                </a:r>
                <a:r>
                  <a:rPr lang="en-US" sz="4000" dirty="0" err="1">
                    <a:latin typeface="Lato" panose="020F0502020204030203" pitchFamily="34" charset="0"/>
                  </a:rPr>
                  <a:t>ada</a:t>
                </a:r>
                <a:r>
                  <a:rPr lang="en-US" sz="4000" dirty="0">
                    <a:latin typeface="Lato" panose="020F0502020204030203" pitchFamily="34" charset="0"/>
                  </a:rPr>
                  <a:t> </a:t>
                </a:r>
                <a:r>
                  <a:rPr lang="en-US" sz="4000" dirty="0" err="1">
                    <a:latin typeface="Lato" panose="020F0502020204030203" pitchFamily="34" charset="0"/>
                  </a:rPr>
                  <a:t>satu</a:t>
                </a:r>
                <a:r>
                  <a:rPr lang="en-US" sz="4000" dirty="0">
                    <a:latin typeface="Lato" panose="020F0502020204030203" pitchFamily="34" charset="0"/>
                  </a:rPr>
                  <a:t> disk, </a:t>
                </a:r>
                <a:r>
                  <a:rPr lang="en-US" sz="4000" dirty="0" err="1">
                    <a:latin typeface="Lato" panose="020F0502020204030203" pitchFamily="34" charset="0"/>
                  </a:rPr>
                  <a:t>berarti</a:t>
                </a:r>
                <a:r>
                  <a:rPr lang="en-US" sz="4000" dirty="0">
                    <a:latin typeface="Lato" panose="020F0502020204030203" pitchFamily="34" charset="0"/>
                  </a:rPr>
                  <a:t> </a:t>
                </a:r>
                <a:r>
                  <a:rPr lang="en-US" sz="4000" dirty="0" err="1">
                    <a:latin typeface="Lato" panose="020F0502020204030203" pitchFamily="34" charset="0"/>
                  </a:rPr>
                  <a:t>hanya</a:t>
                </a:r>
                <a:r>
                  <a:rPr lang="en-US" sz="4000" dirty="0">
                    <a:latin typeface="Lato" panose="020F0502020204030203" pitchFamily="34" charset="0"/>
                  </a:rPr>
                  <a:t> </a:t>
                </a:r>
                <a:r>
                  <a:rPr lang="en-US" sz="4000" dirty="0" err="1">
                    <a:latin typeface="Lato" panose="020F0502020204030203" pitchFamily="34" charset="0"/>
                  </a:rPr>
                  <a:t>ada</a:t>
                </a:r>
                <a:r>
                  <a:rPr lang="en-US" sz="4000" dirty="0">
                    <a:latin typeface="Lato" panose="020F0502020204030203" pitchFamily="34" charset="0"/>
                  </a:rPr>
                  <a:t> 1 </a:t>
                </a:r>
                <a:r>
                  <a:rPr lang="en-US" sz="4000" dirty="0" err="1">
                    <a:latin typeface="Lato" panose="020F0502020204030203" pitchFamily="34" charset="0"/>
                  </a:rPr>
                  <a:t>perpindahan</a:t>
                </a:r>
                <a:r>
                  <a:rPr lang="en-US" sz="4000" dirty="0">
                    <a:latin typeface="Lato" panose="020F0502020204030203" pitchFamily="34" charset="0"/>
                  </a:rPr>
                  <a:t> disk </a:t>
                </a:r>
                <a:r>
                  <a:rPr lang="en-US" sz="4000" dirty="0" err="1">
                    <a:latin typeface="Lato" panose="020F0502020204030203" pitchFamily="34" charset="0"/>
                  </a:rPr>
                  <a:t>jika</a:t>
                </a:r>
                <a:r>
                  <a:rPr lang="en-US" sz="4000" dirty="0">
                    <a:latin typeface="Lato" panose="020F0502020204030203" pitchFamily="34" charset="0"/>
                  </a:rPr>
                  <a:t> </a:t>
                </a:r>
                <a:r>
                  <a:rPr lang="en-US" sz="4000" dirty="0" err="1">
                    <a:latin typeface="Lato" panose="020F0502020204030203" pitchFamily="34" charset="0"/>
                  </a:rPr>
                  <a:t>dimasukkan</a:t>
                </a:r>
                <a:r>
                  <a:rPr lang="en-US" sz="4000" dirty="0">
                    <a:latin typeface="Lato" panose="020F0502020204030203" pitchFamily="34" charset="0"/>
                  </a:rPr>
                  <a:t> </a:t>
                </a:r>
                <a:r>
                  <a:rPr lang="en-US" sz="4000" dirty="0" err="1">
                    <a:latin typeface="Lato" panose="020F0502020204030203" pitchFamily="34" charset="0"/>
                  </a:rPr>
                  <a:t>ke</a:t>
                </a:r>
                <a:r>
                  <a:rPr lang="en-US" sz="4000" dirty="0">
                    <a:latin typeface="Lato" panose="020F0502020204030203" pitchFamily="34" charset="0"/>
                  </a:rPr>
                  <a:t> </a:t>
                </a:r>
                <a:r>
                  <a:rPr lang="en-US" sz="4000" dirty="0" err="1">
                    <a:latin typeface="Lato" panose="020F0502020204030203" pitchFamily="34" charset="0"/>
                  </a:rPr>
                  <a:t>dalam</a:t>
                </a:r>
                <a:r>
                  <a:rPr lang="en-US" sz="4000" dirty="0">
                    <a:latin typeface="Lato" panose="020F0502020204030203" pitchFamily="34" charset="0"/>
                  </a:rPr>
                  <a:t> </a:t>
                </a:r>
                <a:r>
                  <a:rPr lang="en-US" sz="4000" dirty="0" err="1">
                    <a:latin typeface="Lato" panose="020F0502020204030203" pitchFamily="34" charset="0"/>
                  </a:rPr>
                  <a:t>rumus</a:t>
                </a:r>
                <a:r>
                  <a:rPr lang="en-US" sz="4000" dirty="0">
                    <a:latin typeface="Lato" panose="020F0502020204030203" pitchFamily="34" charset="0"/>
                  </a:rPr>
                  <a:t> </a:t>
                </a:r>
                <a:r>
                  <a:rPr lang="en-US" sz="4000" dirty="0" err="1">
                    <a:latin typeface="Lato" panose="020F0502020204030203" pitchFamily="34" charset="0"/>
                  </a:rPr>
                  <a:t>kompleksitasnya</a:t>
                </a:r>
                <a:r>
                  <a:rPr lang="en-US" sz="4000" dirty="0">
                    <a:latin typeface="Lato" panose="020F0502020204030203" pitchFamily="34" charset="0"/>
                  </a:rPr>
                  <a:t>.</a:t>
                </a:r>
              </a:p>
              <a:p>
                <a:pPr lvl="0">
                  <a:lnSpc>
                    <a:spcPct val="150000"/>
                  </a:lnSpc>
                </a:pPr>
                <a:endParaRPr lang="en-US" sz="4000" dirty="0">
                  <a:latin typeface="Lato" panose="020F0502020204030203" pitchFamily="34" charset="0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sz="4000" dirty="0">
                    <a:solidFill>
                      <a:schemeClr val="tx2"/>
                    </a:solidFill>
                    <a:latin typeface="Lato" panose="020F0502020204030203" pitchFamily="34" charset="0"/>
                  </a:rPr>
                  <a:t>WORST CASE: </a:t>
                </a:r>
                <a:r>
                  <a:rPr lang="en-US" sz="4000" b="1" dirty="0">
                    <a:solidFill>
                      <a:schemeClr val="tx2"/>
                    </a:solidFill>
                    <a:latin typeface="Lato" panose="020F0502020204030203" pitchFamily="34" charset="0"/>
                  </a:rPr>
                  <a:t>n</a:t>
                </a:r>
              </a:p>
              <a:p>
                <a:pPr lvl="0">
                  <a:lnSpc>
                    <a:spcPct val="150000"/>
                  </a:lnSpc>
                </a:pPr>
                <a:r>
                  <a:rPr lang="en-US" sz="4000" dirty="0" err="1">
                    <a:latin typeface="Lato" panose="020F0502020204030203" pitchFamily="34" charset="0"/>
                  </a:rPr>
                  <a:t>Semakin</a:t>
                </a:r>
                <a:r>
                  <a:rPr lang="en-US" sz="4000" dirty="0">
                    <a:latin typeface="Lato" panose="020F0502020204030203" pitchFamily="34" charset="0"/>
                  </a:rPr>
                  <a:t> </a:t>
                </a:r>
                <a:r>
                  <a:rPr lang="en-US" sz="4000" dirty="0" err="1">
                    <a:latin typeface="Lato" panose="020F0502020204030203" pitchFamily="34" charset="0"/>
                  </a:rPr>
                  <a:t>banyak</a:t>
                </a:r>
                <a:r>
                  <a:rPr lang="en-US" sz="4000" dirty="0">
                    <a:latin typeface="Lato" panose="020F0502020204030203" pitchFamily="34" charset="0"/>
                  </a:rPr>
                  <a:t> disk, </a:t>
                </a:r>
                <a:r>
                  <a:rPr lang="en-US" sz="4000" dirty="0" err="1">
                    <a:latin typeface="Lato" panose="020F0502020204030203" pitchFamily="34" charset="0"/>
                  </a:rPr>
                  <a:t>maka</a:t>
                </a:r>
                <a:r>
                  <a:rPr lang="en-US" sz="4000" dirty="0">
                    <a:latin typeface="Lato" panose="020F0502020204030203" pitchFamily="34" charset="0"/>
                  </a:rPr>
                  <a:t> </a:t>
                </a:r>
                <a:r>
                  <a:rPr lang="en-US" sz="4000" dirty="0" err="1">
                    <a:latin typeface="Lato" panose="020F0502020204030203" pitchFamily="34" charset="0"/>
                  </a:rPr>
                  <a:t>perpindahan</a:t>
                </a:r>
                <a:r>
                  <a:rPr lang="en-US" sz="4000" dirty="0">
                    <a:latin typeface="Lato" panose="020F0502020204030203" pitchFamily="34" charset="0"/>
                  </a:rPr>
                  <a:t> </a:t>
                </a:r>
                <a:r>
                  <a:rPr lang="en-US" sz="4000" dirty="0" err="1">
                    <a:latin typeface="Lato" panose="020F0502020204030203" pitchFamily="34" charset="0"/>
                  </a:rPr>
                  <a:t>akan</a:t>
                </a:r>
                <a:r>
                  <a:rPr lang="en-US" sz="4000" dirty="0">
                    <a:latin typeface="Lato" panose="020F0502020204030203" pitchFamily="34" charset="0"/>
                  </a:rPr>
                  <a:t> </a:t>
                </a:r>
                <a:r>
                  <a:rPr lang="en-US" sz="4000" dirty="0" err="1">
                    <a:latin typeface="Lato" panose="020F0502020204030203" pitchFamily="34" charset="0"/>
                  </a:rPr>
                  <a:t>semakin</a:t>
                </a:r>
                <a:r>
                  <a:rPr lang="en-US" sz="4000" dirty="0">
                    <a:latin typeface="Lato" panose="020F0502020204030203" pitchFamily="34" charset="0"/>
                  </a:rPr>
                  <a:t> </a:t>
                </a:r>
                <a:r>
                  <a:rPr lang="en-US" sz="4000" dirty="0" err="1">
                    <a:latin typeface="Lato" panose="020F0502020204030203" pitchFamily="34" charset="0"/>
                  </a:rPr>
                  <a:t>banyak</a:t>
                </a:r>
                <a:r>
                  <a:rPr lang="en-US" sz="4000" dirty="0">
                    <a:latin typeface="Lato" panose="020F0502020204030203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042" y="3338360"/>
                <a:ext cx="21492167" cy="7357399"/>
              </a:xfrm>
              <a:prstGeom prst="rect">
                <a:avLst/>
              </a:prstGeom>
              <a:blipFill>
                <a:blip r:embed="rId4"/>
                <a:stretch>
                  <a:fillRect l="-993" b="-2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512AADC-9B89-3C4F-8852-011879EFBB7F}"/>
              </a:ext>
            </a:extLst>
          </p:cNvPr>
          <p:cNvSpPr txBox="1"/>
          <p:nvPr/>
        </p:nvSpPr>
        <p:spPr>
          <a:xfrm>
            <a:off x="1435042" y="1363659"/>
            <a:ext cx="16534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BEST AND WORST CASE SCENARIO</a:t>
            </a:r>
          </a:p>
        </p:txBody>
      </p:sp>
    </p:spTree>
    <p:extLst>
      <p:ext uri="{BB962C8B-B14F-4D97-AF65-F5344CB8AC3E}">
        <p14:creationId xmlns:p14="http://schemas.microsoft.com/office/powerpoint/2010/main" val="525709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9F558C-44AB-0847-A348-13AB21B9D8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24377650" cy="1371585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35042" y="3338360"/>
            <a:ext cx="21492167" cy="7702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Lato" charset="0"/>
                <a:ea typeface="Lato" charset="0"/>
                <a:cs typeface="Lato" charset="0"/>
              </a:rPr>
              <a:t>Menara Hanoi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sering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digunakan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dalam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penelitian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psikologis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tentang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pemecahan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masalah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untuk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diagnosis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neuropsikologis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dan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pengobatan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fungsi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eksekutif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Lato" charset="0"/>
                <a:ea typeface="Lato" charset="0"/>
                <a:cs typeface="Lato" charset="0"/>
              </a:rPr>
              <a:t>Menara Hanoi juga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digunakan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sebagai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skema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rotasi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backup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saat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melakukan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backup data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komputer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di mana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beberapa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kaset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/ media yang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terlibat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>
                <a:latin typeface="Lato" charset="0"/>
                <a:ea typeface="Lato" charset="0"/>
                <a:cs typeface="Lato" charset="0"/>
              </a:rPr>
              <a:t>Menara Hanoi juga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digunakan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sebagai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tes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oleh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ahli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saraf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yang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mencoba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mengevaluasi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defisit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4800" dirty="0" err="1">
                <a:latin typeface="Lato" charset="0"/>
                <a:ea typeface="Lato" charset="0"/>
                <a:cs typeface="Lato" charset="0"/>
              </a:rPr>
              <a:t>lobus</a:t>
            </a:r>
            <a:r>
              <a:rPr lang="en-US" sz="4800" dirty="0">
                <a:latin typeface="Lato" charset="0"/>
                <a:ea typeface="Lato" charset="0"/>
                <a:cs typeface="Lato" charset="0"/>
              </a:rPr>
              <a:t> frontal.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12AADC-9B89-3C4F-8852-011879EFBB7F}"/>
              </a:ext>
            </a:extLst>
          </p:cNvPr>
          <p:cNvSpPr txBox="1"/>
          <p:nvPr/>
        </p:nvSpPr>
        <p:spPr>
          <a:xfrm>
            <a:off x="1435042" y="1363659"/>
            <a:ext cx="16534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IMPLEMENTASI DALAM DUNIA NYATA</a:t>
            </a:r>
          </a:p>
        </p:txBody>
      </p:sp>
    </p:spTree>
    <p:extLst>
      <p:ext uri="{BB962C8B-B14F-4D97-AF65-F5344CB8AC3E}">
        <p14:creationId xmlns:p14="http://schemas.microsoft.com/office/powerpoint/2010/main" val="315777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3EB7E76-47F0-E84B-BBC2-AD0D6533F9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24377650" cy="13715857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214328" y="4949784"/>
            <a:ext cx="15097669" cy="3816429"/>
            <a:chOff x="1762975" y="5499732"/>
            <a:chExt cx="15097669" cy="3816429"/>
          </a:xfrm>
        </p:grpSpPr>
        <p:sp>
          <p:nvSpPr>
            <p:cNvPr id="21" name="TextBox 20"/>
            <p:cNvSpPr txBox="1"/>
            <p:nvPr/>
          </p:nvSpPr>
          <p:spPr>
            <a:xfrm>
              <a:off x="1762975" y="5499732"/>
              <a:ext cx="1509766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CONTOH SOAL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62975" y="7746501"/>
              <a:ext cx="1090481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48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  <a:p>
              <a:r>
                <a:rPr lang="en-US" sz="4800" dirty="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DAN PENYELESAIANNYA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5895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9F558C-44AB-0847-A348-13AB21B9D8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24377650" cy="137158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442741" y="9235051"/>
            <a:ext cx="21492167" cy="330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b="1" dirty="0">
                <a:solidFill>
                  <a:schemeClr val="tx2"/>
                </a:solidFill>
                <a:latin typeface="Lato" panose="020F0502020204030203" pitchFamily="34" charset="0"/>
              </a:rPr>
              <a:t>Penjelasan: </a:t>
            </a:r>
            <a:r>
              <a:rPr lang="id-ID" dirty="0">
                <a:solidFill>
                  <a:schemeClr val="tx2"/>
                </a:solidFill>
                <a:latin typeface="Lato" panose="020F0502020204030203" pitchFamily="34" charset="0"/>
              </a:rPr>
              <a:t>Menara Hanoi melibatkan pemindahan </a:t>
            </a:r>
            <a:r>
              <a:rPr lang="id-ID" dirty="0" err="1">
                <a:solidFill>
                  <a:schemeClr val="tx2"/>
                </a:solidFill>
                <a:latin typeface="Lato" panose="020F0502020204030203" pitchFamily="34" charset="0"/>
              </a:rPr>
              <a:t>disk</a:t>
            </a:r>
            <a:r>
              <a:rPr lang="id-ID" dirty="0">
                <a:solidFill>
                  <a:schemeClr val="tx2"/>
                </a:solidFill>
                <a:latin typeface="Lato" panose="020F0502020204030203" pitchFamily="34" charset="0"/>
              </a:rPr>
              <a:t> ‘ditumpuk’ di satu pasak ke pasak lain sehubungan dengan batasan ukuran, mudah dilakukan menggunakan tumpukan,</a:t>
            </a:r>
            <a:r>
              <a:rPr lang="en-US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id-ID" dirty="0">
                <a:solidFill>
                  <a:schemeClr val="tx2"/>
                </a:solidFill>
                <a:latin typeface="Lato" panose="020F0502020204030203" pitchFamily="34" charset="0"/>
              </a:rPr>
              <a:t>meskipun dimungkinkan juga menggunakan </a:t>
            </a:r>
            <a:r>
              <a:rPr lang="id-ID" dirty="0" err="1">
                <a:solidFill>
                  <a:schemeClr val="tx2"/>
                </a:solidFill>
                <a:latin typeface="Lato" panose="020F0502020204030203" pitchFamily="34" charset="0"/>
              </a:rPr>
              <a:t>antrian</a:t>
            </a:r>
            <a:r>
              <a:rPr lang="id-ID" dirty="0">
                <a:solidFill>
                  <a:schemeClr val="tx2"/>
                </a:solidFill>
                <a:latin typeface="Lato" panose="020F0502020204030203" pitchFamily="34" charset="0"/>
              </a:rPr>
              <a:t> prioritas. Karena pendekatan tumpukan banyak digunakan, opsi yang lebih cocok adalah </a:t>
            </a:r>
            <a:r>
              <a:rPr lang="id-ID" b="1" u="sng" dirty="0">
                <a:solidFill>
                  <a:schemeClr val="tx2"/>
                </a:solidFill>
                <a:latin typeface="Lato" panose="020F0502020204030203" pitchFamily="34" charset="0"/>
              </a:rPr>
              <a:t>tumpukan </a:t>
            </a:r>
            <a:r>
              <a:rPr lang="en-US" b="1" u="sng" dirty="0" err="1">
                <a:solidFill>
                  <a:schemeClr val="tx2"/>
                </a:solidFill>
                <a:latin typeface="Lato" panose="020F0502020204030203" pitchFamily="34" charset="0"/>
              </a:rPr>
              <a:t>atau</a:t>
            </a:r>
            <a:r>
              <a:rPr lang="en-US" b="1" u="sng" dirty="0">
                <a:solidFill>
                  <a:schemeClr val="tx2"/>
                </a:solidFill>
                <a:latin typeface="Lato" panose="020F0502020204030203" pitchFamily="34" charset="0"/>
              </a:rPr>
              <a:t> stack (b)</a:t>
            </a:r>
            <a:r>
              <a:rPr lang="id-ID" b="1" u="sng" dirty="0">
                <a:solidFill>
                  <a:schemeClr val="tx2"/>
                </a:solidFill>
                <a:latin typeface="Lato" panose="020F0502020204030203" pitchFamily="34" charset="0"/>
              </a:rPr>
              <a:t>.</a:t>
            </a:r>
            <a:endParaRPr lang="en-US" b="1" u="sng" dirty="0">
              <a:solidFill>
                <a:schemeClr val="tx2"/>
              </a:solidFill>
              <a:latin typeface="Lato" panose="020F050202020403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35042" y="3338360"/>
            <a:ext cx="21492167" cy="5536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4000" dirty="0">
                <a:latin typeface="Lato" panose="020F0502020204030203" pitchFamily="34" charset="0"/>
              </a:rPr>
              <a:t>1. </a:t>
            </a:r>
            <a:r>
              <a:rPr lang="id-ID" sz="4000" dirty="0">
                <a:latin typeface="Lato" panose="020F0502020204030203" pitchFamily="34" charset="0"/>
              </a:rPr>
              <a:t>Struktur data mana yang dapat digunakan secara tepat untuk menyelesaikan masalah Menara Hanoi?</a:t>
            </a:r>
            <a:endParaRPr lang="en-US" sz="4000" dirty="0">
              <a:latin typeface="Lato" panose="020F0502020204030203" pitchFamily="34" charset="0"/>
            </a:endParaRPr>
          </a:p>
          <a:p>
            <a:pPr marL="1657167" lvl="1" indent="-742950">
              <a:lnSpc>
                <a:spcPct val="150000"/>
              </a:lnSpc>
              <a:buFont typeface="+mj-lt"/>
              <a:buAutoNum type="alphaLcParenR"/>
            </a:pPr>
            <a:r>
              <a:rPr lang="en-US" sz="4000" dirty="0">
                <a:latin typeface="Lato" panose="020F0502020204030203" pitchFamily="34" charset="0"/>
              </a:rPr>
              <a:t>tree</a:t>
            </a:r>
          </a:p>
          <a:p>
            <a:pPr marL="1657167" lvl="1" indent="-742950">
              <a:lnSpc>
                <a:spcPct val="150000"/>
              </a:lnSpc>
              <a:buFont typeface="+mj-lt"/>
              <a:buAutoNum type="alphaLcParenR"/>
            </a:pPr>
            <a:r>
              <a:rPr lang="en-US" sz="4000" dirty="0">
                <a:latin typeface="Lato" panose="020F0502020204030203" pitchFamily="34" charset="0"/>
              </a:rPr>
              <a:t>stack</a:t>
            </a:r>
          </a:p>
          <a:p>
            <a:pPr marL="1657167" lvl="1" indent="-742950">
              <a:lnSpc>
                <a:spcPct val="150000"/>
              </a:lnSpc>
              <a:buFont typeface="+mj-lt"/>
              <a:buAutoNum type="alphaLcParenR"/>
            </a:pPr>
            <a:r>
              <a:rPr lang="en-US" sz="4000" dirty="0">
                <a:latin typeface="Lato" panose="020F0502020204030203" pitchFamily="34" charset="0"/>
              </a:rPr>
              <a:t>queue</a:t>
            </a:r>
          </a:p>
          <a:p>
            <a:pPr marL="1657167" lvl="1" indent="-742950">
              <a:lnSpc>
                <a:spcPct val="150000"/>
              </a:lnSpc>
              <a:buFont typeface="+mj-lt"/>
              <a:buAutoNum type="alphaLcParenR"/>
            </a:pPr>
            <a:r>
              <a:rPr lang="en-US" sz="4000" dirty="0">
                <a:latin typeface="Lato" panose="020F0502020204030203" pitchFamily="34" charset="0"/>
              </a:rPr>
              <a:t>heap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12AADC-9B89-3C4F-8852-011879EFBB7F}"/>
              </a:ext>
            </a:extLst>
          </p:cNvPr>
          <p:cNvSpPr txBox="1"/>
          <p:nvPr/>
        </p:nvSpPr>
        <p:spPr>
          <a:xfrm>
            <a:off x="1435042" y="1363659"/>
            <a:ext cx="14712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SOAL 1</a:t>
            </a:r>
          </a:p>
        </p:txBody>
      </p:sp>
    </p:spTree>
    <p:extLst>
      <p:ext uri="{BB962C8B-B14F-4D97-AF65-F5344CB8AC3E}">
        <p14:creationId xmlns:p14="http://schemas.microsoft.com/office/powerpoint/2010/main" val="2438613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9F558C-44AB-0847-A348-13AB21B9D8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24377650" cy="137158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1435043" y="9235051"/>
                <a:ext cx="21492166" cy="27755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id-ID" sz="4000" b="1" dirty="0">
                    <a:solidFill>
                      <a:schemeClr val="tx2"/>
                    </a:solidFill>
                    <a:latin typeface="Lato" panose="020F0502020204030203" pitchFamily="34" charset="0"/>
                  </a:rPr>
                  <a:t>Penjelasan: </a:t>
                </a:r>
                <a:r>
                  <a:rPr lang="id-ID" sz="4000" dirty="0">
                    <a:solidFill>
                      <a:schemeClr val="tx2"/>
                    </a:solidFill>
                    <a:latin typeface="Lato" panose="020F0502020204030203" pitchFamily="34" charset="0"/>
                  </a:rPr>
                  <a:t>Menelusuri gerakan dalam masalah Tower </a:t>
                </a:r>
                <a:r>
                  <a:rPr lang="id-ID" sz="4000" dirty="0" err="1">
                    <a:solidFill>
                      <a:schemeClr val="tx2"/>
                    </a:solidFill>
                    <a:latin typeface="Lato" panose="020F0502020204030203" pitchFamily="34" charset="0"/>
                  </a:rPr>
                  <a:t>of</a:t>
                </a:r>
                <a:r>
                  <a:rPr lang="id-ID" sz="4000" dirty="0">
                    <a:solidFill>
                      <a:schemeClr val="tx2"/>
                    </a:solidFill>
                    <a:latin typeface="Lato" panose="020F0502020204030203" pitchFamily="34" charset="0"/>
                  </a:rPr>
                  <a:t> Hanoi di atas akan membuktikan </a:t>
                </a:r>
                <a:r>
                  <a:rPr lang="en-US" sz="4000" dirty="0" err="1">
                    <a:solidFill>
                      <a:schemeClr val="tx2"/>
                    </a:solidFill>
                    <a:latin typeface="Lato" panose="020F0502020204030203" pitchFamily="34" charset="0"/>
                  </a:rPr>
                  <a:t>hasilnya</a:t>
                </a:r>
                <a:r>
                  <a:rPr lang="en-US" sz="4000" dirty="0">
                    <a:solidFill>
                      <a:schemeClr val="tx2"/>
                    </a:solidFill>
                    <a:latin typeface="Lato" panose="020F0502020204030203" pitchFamily="34" charset="0"/>
                  </a:rPr>
                  <a:t> </a:t>
                </a:r>
                <a:r>
                  <a:rPr lang="en-US" sz="4000" dirty="0" err="1">
                    <a:solidFill>
                      <a:schemeClr val="tx2"/>
                    </a:solidFill>
                    <a:latin typeface="Lato" panose="020F0502020204030203" pitchFamily="34" charset="0"/>
                  </a:rPr>
                  <a:t>yaitu</a:t>
                </a:r>
                <a:r>
                  <a:rPr lang="en-US" sz="4000" dirty="0">
                    <a:solidFill>
                      <a:schemeClr val="tx2"/>
                    </a:solidFill>
                    <a:latin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sz="4000" b="1" u="sng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0" u="sng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4000" b="1" i="0" u="sng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sup>
                    </m:sSup>
                  </m:oMath>
                </a14:m>
                <a:r>
                  <a:rPr lang="id-ID" sz="4000" b="1" u="sng" dirty="0">
                    <a:solidFill>
                      <a:schemeClr val="tx2"/>
                    </a:solidFill>
                    <a:latin typeface="Lato" panose="020F0502020204030203" pitchFamily="34" charset="0"/>
                  </a:rPr>
                  <a:t> – 1</a:t>
                </a:r>
                <a:r>
                  <a:rPr lang="en-US" sz="4000" b="1" u="sng" dirty="0">
                    <a:solidFill>
                      <a:schemeClr val="tx2"/>
                    </a:solidFill>
                    <a:latin typeface="Lato" panose="020F0502020204030203" pitchFamily="34" charset="0"/>
                  </a:rPr>
                  <a:t> (d)</a:t>
                </a:r>
                <a:r>
                  <a:rPr lang="id-ID" sz="4000" dirty="0">
                    <a:solidFill>
                      <a:schemeClr val="tx2"/>
                    </a:solidFill>
                    <a:latin typeface="Lato" panose="020F0502020204030203" pitchFamily="34" charset="0"/>
                  </a:rPr>
                  <a:t>, </a:t>
                </a:r>
                <a:r>
                  <a:rPr lang="en-US" sz="4000" dirty="0">
                    <a:solidFill>
                      <a:schemeClr val="tx2"/>
                    </a:solidFill>
                    <a:latin typeface="Lato" panose="020F0502020204030203" pitchFamily="34" charset="0"/>
                  </a:rPr>
                  <a:t>Anda </a:t>
                </a:r>
                <a:r>
                  <a:rPr lang="id-ID" sz="4000" dirty="0">
                    <a:solidFill>
                      <a:schemeClr val="tx2"/>
                    </a:solidFill>
                    <a:latin typeface="Lato" panose="020F0502020204030203" pitchFamily="34" charset="0"/>
                  </a:rPr>
                  <a:t>dapat menambahkan hitungan untuk setiap panggilan </a:t>
                </a:r>
                <a:r>
                  <a:rPr lang="id-ID" sz="4000" dirty="0" err="1">
                    <a:solidFill>
                      <a:schemeClr val="tx2"/>
                    </a:solidFill>
                    <a:latin typeface="Lato" panose="020F0502020204030203" pitchFamily="34" charset="0"/>
                  </a:rPr>
                  <a:t>rekursif</a:t>
                </a:r>
                <a:r>
                  <a:rPr lang="id-ID" sz="4000" dirty="0">
                    <a:solidFill>
                      <a:schemeClr val="tx2"/>
                    </a:solidFill>
                    <a:latin typeface="Lato" panose="020F0502020204030203" pitchFamily="34" charset="0"/>
                  </a:rPr>
                  <a:t> untuk memeriksa jumlah gerakan.</a:t>
                </a:r>
                <a:endParaRPr lang="en-US" sz="4000" b="1" u="sng" dirty="0">
                  <a:solidFill>
                    <a:schemeClr val="tx2"/>
                  </a:solidFill>
                  <a:latin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043" y="9235051"/>
                <a:ext cx="21492166" cy="2775568"/>
              </a:xfrm>
              <a:prstGeom prst="rect">
                <a:avLst/>
              </a:prstGeom>
              <a:blipFill>
                <a:blip r:embed="rId4"/>
                <a:stretch>
                  <a:fillRect l="-993" r="-1021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1435042" y="3338360"/>
                <a:ext cx="21492167" cy="4620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sz="4000" dirty="0">
                    <a:latin typeface="Lato" panose="020F0502020204030203" pitchFamily="34" charset="0"/>
                  </a:rPr>
                  <a:t>2. </a:t>
                </a:r>
                <a:r>
                  <a:rPr lang="id-ID" sz="4000" dirty="0">
                    <a:latin typeface="Lato" panose="020F0502020204030203" pitchFamily="34" charset="0"/>
                  </a:rPr>
                  <a:t>Berapa jumlah gerakan yang diperlukan dalam masalah Tower </a:t>
                </a:r>
                <a:r>
                  <a:rPr lang="id-ID" sz="4000" dirty="0" err="1">
                    <a:latin typeface="Lato" panose="020F0502020204030203" pitchFamily="34" charset="0"/>
                  </a:rPr>
                  <a:t>of</a:t>
                </a:r>
                <a:r>
                  <a:rPr lang="id-ID" sz="4000" dirty="0">
                    <a:latin typeface="Lato" panose="020F0502020204030203" pitchFamily="34" charset="0"/>
                  </a:rPr>
                  <a:t> Hanoi untuk k </a:t>
                </a:r>
                <a:r>
                  <a:rPr lang="id-ID" sz="4000" dirty="0" err="1">
                    <a:latin typeface="Lato" panose="020F0502020204030203" pitchFamily="34" charset="0"/>
                  </a:rPr>
                  <a:t>disk</a:t>
                </a:r>
                <a:r>
                  <a:rPr lang="id-ID" sz="4000" dirty="0">
                    <a:latin typeface="Lato" panose="020F0502020204030203" pitchFamily="34" charset="0"/>
                  </a:rPr>
                  <a:t>?</a:t>
                </a:r>
                <a:endParaRPr lang="en-US" sz="4000" dirty="0">
                  <a:latin typeface="Lato" panose="020F0502020204030203" pitchFamily="34" charset="0"/>
                </a:endParaRPr>
              </a:p>
              <a:p>
                <a:pPr marL="1657167" lvl="1" indent="-74295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id-ID" sz="4000" dirty="0">
                    <a:latin typeface="Lato" panose="020F0502020204030203" pitchFamily="34" charset="0"/>
                  </a:rPr>
                  <a:t>2k – 1</a:t>
                </a:r>
                <a:endParaRPr lang="en-US" sz="4000" dirty="0">
                  <a:latin typeface="Lato" panose="020F0502020204030203" pitchFamily="34" charset="0"/>
                </a:endParaRPr>
              </a:p>
              <a:p>
                <a:pPr marL="1657167" lvl="1" indent="-742950">
                  <a:lnSpc>
                    <a:spcPct val="150000"/>
                  </a:lnSpc>
                  <a:buFont typeface="+mj-lt"/>
                  <a:buAutoNum type="alphaL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d-ID" sz="40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400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id-ID" sz="4000" dirty="0">
                    <a:latin typeface="Lato" panose="020F0502020204030203" pitchFamily="34" charset="0"/>
                  </a:rPr>
                  <a:t> </a:t>
                </a:r>
                <a:r>
                  <a:rPr lang="en-US" sz="4000" dirty="0">
                    <a:latin typeface="Lato" panose="020F0502020204030203" pitchFamily="34" charset="0"/>
                  </a:rPr>
                  <a:t>+</a:t>
                </a:r>
                <a:r>
                  <a:rPr lang="id-ID" sz="4000" dirty="0">
                    <a:latin typeface="Lato" panose="020F0502020204030203" pitchFamily="34" charset="0"/>
                  </a:rPr>
                  <a:t> 1 </a:t>
                </a:r>
                <a:endParaRPr lang="en-US" sz="4000" dirty="0">
                  <a:latin typeface="Lato" panose="020F0502020204030203" pitchFamily="34" charset="0"/>
                </a:endParaRPr>
              </a:p>
              <a:p>
                <a:pPr marL="1657167" lvl="1" indent="-74295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id-ID" sz="4000" dirty="0">
                    <a:latin typeface="Lato" panose="020F0502020204030203" pitchFamily="34" charset="0"/>
                  </a:rPr>
                  <a:t>2k +</a:t>
                </a:r>
                <a:r>
                  <a:rPr lang="en-US" sz="4000" dirty="0">
                    <a:latin typeface="Lato" panose="020F0502020204030203" pitchFamily="34" charset="0"/>
                  </a:rPr>
                  <a:t> </a:t>
                </a:r>
                <a:r>
                  <a:rPr lang="id-ID" sz="4000" dirty="0">
                    <a:latin typeface="Lato" panose="020F0502020204030203" pitchFamily="34" charset="0"/>
                  </a:rPr>
                  <a:t>1</a:t>
                </a:r>
                <a:endParaRPr lang="en-US" sz="4000" dirty="0">
                  <a:latin typeface="Lato" panose="020F0502020204030203" pitchFamily="34" charset="0"/>
                </a:endParaRPr>
              </a:p>
              <a:p>
                <a:pPr marL="1657167" lvl="1" indent="-742950">
                  <a:lnSpc>
                    <a:spcPct val="150000"/>
                  </a:lnSpc>
                  <a:buFont typeface="+mj-lt"/>
                  <a:buAutoNum type="alphaLcParenR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d-ID" sz="40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id-ID" sz="4000" dirty="0">
                    <a:latin typeface="Lato" panose="020F0502020204030203" pitchFamily="34" charset="0"/>
                  </a:rPr>
                  <a:t> – 1</a:t>
                </a:r>
                <a:endParaRPr lang="en-US" sz="4000" dirty="0">
                  <a:latin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042" y="3338360"/>
                <a:ext cx="21492167" cy="4620945"/>
              </a:xfrm>
              <a:prstGeom prst="rect">
                <a:avLst/>
              </a:prstGeom>
              <a:blipFill>
                <a:blip r:embed="rId5"/>
                <a:stretch>
                  <a:fillRect l="-993" b="-5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512AADC-9B89-3C4F-8852-011879EFBB7F}"/>
              </a:ext>
            </a:extLst>
          </p:cNvPr>
          <p:cNvSpPr txBox="1"/>
          <p:nvPr/>
        </p:nvSpPr>
        <p:spPr>
          <a:xfrm>
            <a:off x="1435042" y="1363659"/>
            <a:ext cx="14712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SOAL 2</a:t>
            </a:r>
          </a:p>
        </p:txBody>
      </p:sp>
    </p:spTree>
    <p:extLst>
      <p:ext uri="{BB962C8B-B14F-4D97-AF65-F5344CB8AC3E}">
        <p14:creationId xmlns:p14="http://schemas.microsoft.com/office/powerpoint/2010/main" val="244353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9F558C-44AB-0847-A348-13AB21B9D8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24377650" cy="137158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435043" y="9235051"/>
            <a:ext cx="21492166" cy="366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b="1" dirty="0" err="1">
                <a:solidFill>
                  <a:schemeClr val="tx2"/>
                </a:solidFill>
                <a:latin typeface="Lato" panose="020F0502020204030203" pitchFamily="34" charset="0"/>
              </a:rPr>
              <a:t>Jawab</a:t>
            </a:r>
            <a:r>
              <a:rPr lang="en-US" sz="4000" b="1" dirty="0">
                <a:solidFill>
                  <a:schemeClr val="tx2"/>
                </a:solidFill>
                <a:latin typeface="Lato" panose="020F0502020204030203" pitchFamily="34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id-ID" sz="4000" dirty="0">
                <a:solidFill>
                  <a:schemeClr val="tx2"/>
                </a:solidFill>
                <a:latin typeface="Lato" panose="020F0502020204030203" pitchFamily="34" charset="0"/>
              </a:rPr>
              <a:t>Pindahkan </a:t>
            </a:r>
            <a:r>
              <a:rPr lang="id-ID" sz="4000" dirty="0" err="1">
                <a:solidFill>
                  <a:schemeClr val="tx2"/>
                </a:solidFill>
                <a:latin typeface="Lato" panose="020F0502020204030203" pitchFamily="34" charset="0"/>
              </a:rPr>
              <a:t>disk</a:t>
            </a:r>
            <a:r>
              <a:rPr lang="id-ID" sz="4000" dirty="0">
                <a:solidFill>
                  <a:schemeClr val="tx2"/>
                </a:solidFill>
                <a:latin typeface="Lato" panose="020F0502020204030203" pitchFamily="34" charset="0"/>
              </a:rPr>
              <a:t> 1 dari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id-ID" sz="4000" dirty="0">
                <a:solidFill>
                  <a:schemeClr val="tx2"/>
                </a:solidFill>
                <a:latin typeface="Lato" panose="020F0502020204030203" pitchFamily="34" charset="0"/>
              </a:rPr>
              <a:t>A ke C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, </a:t>
            </a:r>
            <a:r>
              <a:rPr lang="id-ID" sz="4000" dirty="0">
                <a:solidFill>
                  <a:schemeClr val="tx2"/>
                </a:solidFill>
                <a:latin typeface="Lato" panose="020F0502020204030203" pitchFamily="34" charset="0"/>
              </a:rPr>
              <a:t>Pindahkan </a:t>
            </a:r>
            <a:r>
              <a:rPr lang="id-ID" sz="4000" dirty="0" err="1">
                <a:solidFill>
                  <a:schemeClr val="tx2"/>
                </a:solidFill>
                <a:latin typeface="Lato" panose="020F0502020204030203" pitchFamily="34" charset="0"/>
              </a:rPr>
              <a:t>disk</a:t>
            </a:r>
            <a:r>
              <a:rPr lang="id-ID" sz="4000" dirty="0">
                <a:solidFill>
                  <a:schemeClr val="tx2"/>
                </a:solidFill>
                <a:latin typeface="Lato" panose="020F0502020204030203" pitchFamily="34" charset="0"/>
              </a:rPr>
              <a:t> 2 dari A ke B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, </a:t>
            </a:r>
            <a:r>
              <a:rPr lang="id-ID" sz="4000" dirty="0">
                <a:solidFill>
                  <a:schemeClr val="tx2"/>
                </a:solidFill>
                <a:latin typeface="Lato" panose="020F0502020204030203" pitchFamily="34" charset="0"/>
              </a:rPr>
              <a:t>Pindahkan </a:t>
            </a:r>
            <a:r>
              <a:rPr lang="id-ID" sz="4000" dirty="0" err="1">
                <a:solidFill>
                  <a:schemeClr val="tx2"/>
                </a:solidFill>
                <a:latin typeface="Lato" panose="020F0502020204030203" pitchFamily="34" charset="0"/>
              </a:rPr>
              <a:t>disk</a:t>
            </a:r>
            <a:r>
              <a:rPr lang="id-ID" sz="4000" dirty="0">
                <a:solidFill>
                  <a:schemeClr val="tx2"/>
                </a:solidFill>
                <a:latin typeface="Lato" panose="020F0502020204030203" pitchFamily="34" charset="0"/>
              </a:rPr>
              <a:t> 1 dari C ke B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, </a:t>
            </a:r>
            <a:r>
              <a:rPr lang="id-ID" sz="4000" dirty="0">
                <a:solidFill>
                  <a:schemeClr val="tx2"/>
                </a:solidFill>
                <a:latin typeface="Lato" panose="020F0502020204030203" pitchFamily="34" charset="0"/>
              </a:rPr>
              <a:t>Pindahkan </a:t>
            </a:r>
            <a:r>
              <a:rPr lang="id-ID" sz="4000" dirty="0" err="1">
                <a:solidFill>
                  <a:schemeClr val="tx2"/>
                </a:solidFill>
                <a:latin typeface="Lato" panose="020F0502020204030203" pitchFamily="34" charset="0"/>
              </a:rPr>
              <a:t>disk</a:t>
            </a:r>
            <a:r>
              <a:rPr lang="id-ID" sz="4000" dirty="0">
                <a:solidFill>
                  <a:schemeClr val="tx2"/>
                </a:solidFill>
                <a:latin typeface="Lato" panose="020F0502020204030203" pitchFamily="34" charset="0"/>
              </a:rPr>
              <a:t> 3 dari A ke C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, </a:t>
            </a:r>
            <a:r>
              <a:rPr lang="id-ID" sz="4000" dirty="0">
                <a:solidFill>
                  <a:schemeClr val="tx2"/>
                </a:solidFill>
                <a:latin typeface="Lato" panose="020F0502020204030203" pitchFamily="34" charset="0"/>
              </a:rPr>
              <a:t>Pindahkan </a:t>
            </a:r>
            <a:r>
              <a:rPr lang="id-ID" sz="4000" dirty="0" err="1">
                <a:solidFill>
                  <a:schemeClr val="tx2"/>
                </a:solidFill>
                <a:latin typeface="Lato" panose="020F0502020204030203" pitchFamily="34" charset="0"/>
              </a:rPr>
              <a:t>disk</a:t>
            </a:r>
            <a:r>
              <a:rPr lang="id-ID" sz="4000" dirty="0">
                <a:solidFill>
                  <a:schemeClr val="tx2"/>
                </a:solidFill>
                <a:latin typeface="Lato" panose="020F0502020204030203" pitchFamily="34" charset="0"/>
              </a:rPr>
              <a:t> 1 dari B ke A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, </a:t>
            </a:r>
            <a:r>
              <a:rPr lang="id-ID" sz="4000" dirty="0">
                <a:solidFill>
                  <a:schemeClr val="tx2"/>
                </a:solidFill>
                <a:latin typeface="Lato" panose="020F0502020204030203" pitchFamily="34" charset="0"/>
              </a:rPr>
              <a:t>Pindahkan </a:t>
            </a:r>
            <a:r>
              <a:rPr lang="id-ID" sz="4000" dirty="0" err="1">
                <a:solidFill>
                  <a:schemeClr val="tx2"/>
                </a:solidFill>
                <a:latin typeface="Lato" panose="020F0502020204030203" pitchFamily="34" charset="0"/>
              </a:rPr>
              <a:t>disk</a:t>
            </a:r>
            <a:r>
              <a:rPr lang="id-ID" sz="4000" dirty="0">
                <a:solidFill>
                  <a:schemeClr val="tx2"/>
                </a:solidFill>
                <a:latin typeface="Lato" panose="020F0502020204030203" pitchFamily="34" charset="0"/>
              </a:rPr>
              <a:t> 2 dari B ke C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, </a:t>
            </a:r>
            <a:r>
              <a:rPr lang="id-ID" sz="4000" dirty="0">
                <a:solidFill>
                  <a:schemeClr val="tx2"/>
                </a:solidFill>
                <a:latin typeface="Lato" panose="020F0502020204030203" pitchFamily="34" charset="0"/>
              </a:rPr>
              <a:t>Pindahkan </a:t>
            </a:r>
            <a:r>
              <a:rPr lang="id-ID" sz="4000" dirty="0" err="1">
                <a:solidFill>
                  <a:schemeClr val="tx2"/>
                </a:solidFill>
                <a:latin typeface="Lato" panose="020F0502020204030203" pitchFamily="34" charset="0"/>
              </a:rPr>
              <a:t>disk</a:t>
            </a:r>
            <a:r>
              <a:rPr lang="id-ID" sz="4000" dirty="0">
                <a:solidFill>
                  <a:schemeClr val="tx2"/>
                </a:solidFill>
                <a:latin typeface="Lato" panose="020F0502020204030203" pitchFamily="34" charset="0"/>
              </a:rPr>
              <a:t> 1 dari batang A ke batang C</a:t>
            </a:r>
            <a:endParaRPr lang="en-US" sz="4000" dirty="0">
              <a:solidFill>
                <a:schemeClr val="tx2"/>
              </a:solidFill>
              <a:latin typeface="Lato" panose="020F050202020403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35042" y="3338360"/>
            <a:ext cx="21492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dirty="0">
                <a:latin typeface="Lato" panose="020F0502020204030203" pitchFamily="34" charset="0"/>
              </a:rPr>
              <a:t>3. </a:t>
            </a:r>
            <a:r>
              <a:rPr lang="id-ID" sz="4000" dirty="0">
                <a:latin typeface="Lato" panose="020F0502020204030203" pitchFamily="34" charset="0"/>
              </a:rPr>
              <a:t>Pindahkan tumpukan ini dari sumber A ke sumber tujuan C</a:t>
            </a:r>
            <a:endParaRPr lang="en-US" sz="4000" dirty="0">
              <a:latin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12AADC-9B89-3C4F-8852-011879EFBB7F}"/>
              </a:ext>
            </a:extLst>
          </p:cNvPr>
          <p:cNvSpPr txBox="1"/>
          <p:nvPr/>
        </p:nvSpPr>
        <p:spPr>
          <a:xfrm>
            <a:off x="1435042" y="1363659"/>
            <a:ext cx="14712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SOAL 3</a:t>
            </a:r>
          </a:p>
        </p:txBody>
      </p:sp>
      <p:pic>
        <p:nvPicPr>
          <p:cNvPr id="6" name="Picture 5" descr="https://cdn-images-1.medium.com/max/800/0*UB4f9VNg1RRs4k93.png">
            <a:extLst>
              <a:ext uri="{FF2B5EF4-FFF2-40B4-BE49-F238E27FC236}">
                <a16:creationId xmlns:a16="http://schemas.microsoft.com/office/drawing/2014/main" id="{C4A97B08-7D0B-43D9-A939-90605DBDBA2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26"/>
          <a:stretch/>
        </p:blipFill>
        <p:spPr bwMode="auto">
          <a:xfrm>
            <a:off x="7541108" y="4480949"/>
            <a:ext cx="9295434" cy="40342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16815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76E48FC0-25CB-704D-821F-2AB47C5226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24377650" cy="1371585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6FB227A-6DC5-7F4F-BB01-854CC9FE363A}"/>
              </a:ext>
            </a:extLst>
          </p:cNvPr>
          <p:cNvSpPr/>
          <p:nvPr/>
        </p:nvSpPr>
        <p:spPr>
          <a:xfrm>
            <a:off x="0" y="3581400"/>
            <a:ext cx="24377649" cy="10134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527422" y="1363659"/>
            <a:ext cx="9322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DAFTAR PUSTAKA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36FC89-6505-4D57-AD70-E4178972580C}"/>
              </a:ext>
            </a:extLst>
          </p:cNvPr>
          <p:cNvSpPr/>
          <p:nvPr/>
        </p:nvSpPr>
        <p:spPr>
          <a:xfrm>
            <a:off x="678421" y="4309752"/>
            <a:ext cx="22349260" cy="64340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https://commons.wikimedia.org/wiki/File:Iterative_algorithm_solving_a_6_disks_Tower_of_Hanoi.gif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https://en.wikipedia.org/wiki/Tower_of_Hanoi#Applications</a:t>
            </a:r>
            <a:endParaRPr lang="en-US" sz="4000" dirty="0">
              <a:solidFill>
                <a:schemeClr val="bg1"/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  <a:latin typeface="Lato" panose="020F050202020403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https://id.wikipedia.org/wiki/Menara_Hanoi</a:t>
            </a:r>
            <a:endParaRPr lang="en-US" sz="4000" dirty="0">
              <a:solidFill>
                <a:schemeClr val="bg1"/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  <a:latin typeface="Lato" panose="020F050202020403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https://oji1453.blogspot.sg/2013/09/algoritma-menara-hanoi.html</a:t>
            </a:r>
            <a:endParaRPr lang="en-US" sz="4000" dirty="0">
              <a:solidFill>
                <a:schemeClr val="bg1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https://www.hackerearth.com/blog/developers/tower-hanoi-recursion-game-algorithm-explained/</a:t>
            </a:r>
            <a:endParaRPr lang="en-US" sz="4000" dirty="0">
              <a:solidFill>
                <a:schemeClr val="bg1"/>
              </a:solidFill>
              <a:latin typeface="Lato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https://www.sanfoundry.com/data-structure-questions-answers-towers-hanoi/</a:t>
            </a:r>
            <a:r>
              <a:rPr lang="en-US" sz="4000" dirty="0">
                <a:solidFill>
                  <a:schemeClr val="bg1"/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https://www.youtube.com/watch?v=YstLjLCGmgg</a:t>
            </a:r>
            <a:r>
              <a:rPr lang="en-US" sz="4000" dirty="0">
                <a:solidFill>
                  <a:schemeClr val="bg1"/>
                </a:solidFill>
                <a:latin typeface="Lato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3491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8DDEC62-B732-2E43-AB68-11F266E5AD5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24377650" cy="1371585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62784" y="6831459"/>
            <a:ext cx="120520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THANK YOU!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B4CF8-FFC9-7A4C-B41B-6D8ABEAD1BF7}"/>
              </a:ext>
            </a:extLst>
          </p:cNvPr>
          <p:cNvSpPr txBox="1"/>
          <p:nvPr/>
        </p:nvSpPr>
        <p:spPr>
          <a:xfrm>
            <a:off x="8690608" y="8881100"/>
            <a:ext cx="6996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ANY QUESTIONS?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AD3F94-948E-4610-A887-9779D857C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983" y="3743728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04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F5ADB2-F880-A642-BCA7-277270DAEBF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24377650" cy="137158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420B1EC-4D71-7548-A172-0C39159C1019}"/>
              </a:ext>
            </a:extLst>
          </p:cNvPr>
          <p:cNvGrpSpPr/>
          <p:nvPr/>
        </p:nvGrpSpPr>
        <p:grpSpPr>
          <a:xfrm>
            <a:off x="4451575" y="3607807"/>
            <a:ext cx="15474499" cy="6500384"/>
            <a:chOff x="11041062" y="6357360"/>
            <a:chExt cx="12733608" cy="6500384"/>
          </a:xfrm>
        </p:grpSpPr>
        <p:sp>
          <p:nvSpPr>
            <p:cNvPr id="22" name="TextBox 21"/>
            <p:cNvSpPr txBox="1"/>
            <p:nvPr/>
          </p:nvSpPr>
          <p:spPr>
            <a:xfrm>
              <a:off x="11041062" y="7530150"/>
              <a:ext cx="1273360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 dirty="0">
                  <a:solidFill>
                    <a:schemeClr val="tx2"/>
                  </a:solidFill>
                  <a:latin typeface="Lato" charset="0"/>
                  <a:ea typeface="Lato" charset="0"/>
                  <a:cs typeface="Lato" charset="0"/>
                </a:rPr>
                <a:t>WE ARE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1955461" y="6357360"/>
              <a:ext cx="10949414" cy="6500384"/>
              <a:chOff x="6714118" y="6201240"/>
              <a:chExt cx="10949414" cy="6500384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11005507" y="6201240"/>
                <a:ext cx="2411238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5000" b="1" dirty="0">
                    <a:solidFill>
                      <a:schemeClr val="tx2"/>
                    </a:solidFill>
                    <a:latin typeface="Lato" charset="0"/>
                    <a:ea typeface="Lato" charset="0"/>
                    <a:cs typeface="Lato" charset="0"/>
                  </a:rPr>
                  <a:t>HELLO!</a:t>
                </a:r>
              </a:p>
            </p:txBody>
          </p:sp>
          <p:sp>
            <p:nvSpPr>
              <p:cNvPr id="27" name="Subtitle 2"/>
              <p:cNvSpPr txBox="1">
                <a:spLocks/>
              </p:cNvSpPr>
              <p:nvPr/>
            </p:nvSpPr>
            <p:spPr>
              <a:xfrm>
                <a:off x="6714118" y="9008485"/>
                <a:ext cx="10949414" cy="3693139"/>
              </a:xfrm>
              <a:prstGeom prst="rect">
                <a:avLst/>
              </a:prstGeom>
            </p:spPr>
            <p:txBody>
              <a:bodyPr vert="horz" wrap="square" lIns="217433" tIns="108718" rIns="217433" bIns="108718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4800" dirty="0" err="1">
                    <a:solidFill>
                      <a:schemeClr val="tx1"/>
                    </a:solidFill>
                    <a:latin typeface="Lato" charset="0"/>
                    <a:ea typeface="Lato" charset="0"/>
                    <a:cs typeface="Lato" charset="0"/>
                  </a:rPr>
                  <a:t>Tasya</a:t>
                </a:r>
                <a:r>
                  <a:rPr lang="en-US" sz="4800" dirty="0">
                    <a:solidFill>
                      <a:schemeClr val="tx1"/>
                    </a:solidFill>
                    <a:latin typeface="Lato" charset="0"/>
                    <a:ea typeface="Lato" charset="0"/>
                    <a:cs typeface="Lato" charset="0"/>
                  </a:rPr>
                  <a:t> Amanda </a:t>
                </a:r>
                <a:r>
                  <a:rPr lang="en-US" sz="4800" dirty="0" err="1">
                    <a:solidFill>
                      <a:schemeClr val="tx1"/>
                    </a:solidFill>
                    <a:latin typeface="Lato" charset="0"/>
                    <a:ea typeface="Lato" charset="0"/>
                    <a:cs typeface="Lato" charset="0"/>
                  </a:rPr>
                  <a:t>Adinegara</a:t>
                </a:r>
                <a:r>
                  <a:rPr lang="en-US" sz="4800" dirty="0">
                    <a:solidFill>
                      <a:schemeClr val="tx1"/>
                    </a:solidFill>
                    <a:latin typeface="Lato" charset="0"/>
                    <a:ea typeface="Lato" charset="0"/>
                    <a:cs typeface="Lato" charset="0"/>
                  </a:rPr>
                  <a:t> – 140810160003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800" dirty="0" err="1">
                    <a:solidFill>
                      <a:schemeClr val="tx1"/>
                    </a:solidFill>
                    <a:latin typeface="Lato" charset="0"/>
                    <a:ea typeface="Lato" charset="0"/>
                    <a:cs typeface="Lato" charset="0"/>
                  </a:rPr>
                  <a:t>Shofiyyah</a:t>
                </a:r>
                <a:r>
                  <a:rPr lang="en-US" sz="4800" dirty="0">
                    <a:solidFill>
                      <a:schemeClr val="tx1"/>
                    </a:solidFill>
                    <a:latin typeface="Lato" charset="0"/>
                    <a:ea typeface="Lato" charset="0"/>
                    <a:cs typeface="Lato" charset="0"/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  <a:latin typeface="Lato" charset="0"/>
                    <a:ea typeface="Lato" charset="0"/>
                    <a:cs typeface="Lato" charset="0"/>
                  </a:rPr>
                  <a:t>Nadhiroh</a:t>
                </a:r>
                <a:r>
                  <a:rPr lang="en-US" sz="4800" dirty="0">
                    <a:solidFill>
                      <a:schemeClr val="tx1"/>
                    </a:solidFill>
                    <a:latin typeface="Lato" charset="0"/>
                    <a:ea typeface="Lato" charset="0"/>
                    <a:cs typeface="Lato" charset="0"/>
                  </a:rPr>
                  <a:t> – 140810160057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4800" dirty="0">
                    <a:solidFill>
                      <a:schemeClr val="tx1"/>
                    </a:solidFill>
                    <a:latin typeface="Lato" charset="0"/>
                    <a:ea typeface="Lato" charset="0"/>
                    <a:cs typeface="Lato" charset="0"/>
                  </a:rPr>
                  <a:t>Patricia Joanne – 140810160065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720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E717C7B-B472-5748-9A33-17B2180A0D4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24377650" cy="13715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67539" y="3166946"/>
            <a:ext cx="14042571" cy="74583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162784" y="4541609"/>
            <a:ext cx="120520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APA ITU</a:t>
            </a:r>
          </a:p>
          <a:p>
            <a:pPr algn="ctr"/>
            <a:r>
              <a:rPr lang="en-US" sz="10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TOWER OF HANOI</a:t>
            </a:r>
          </a:p>
          <a:p>
            <a:pPr algn="ctr"/>
            <a:r>
              <a:rPr lang="en-US" sz="10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ALGORITHM?</a:t>
            </a:r>
          </a:p>
        </p:txBody>
      </p:sp>
    </p:spTree>
    <p:extLst>
      <p:ext uri="{BB962C8B-B14F-4D97-AF65-F5344CB8AC3E}">
        <p14:creationId xmlns:p14="http://schemas.microsoft.com/office/powerpoint/2010/main" val="1151242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9F558C-44AB-0847-A348-13AB21B9D8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24377650" cy="137158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435041" y="8083935"/>
            <a:ext cx="21492167" cy="458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err="1">
                <a:solidFill>
                  <a:schemeClr val="tx2"/>
                </a:solidFill>
                <a:latin typeface="Lato" panose="020F0502020204030203" pitchFamily="34" charset="0"/>
              </a:rPr>
              <a:t>Terdapat</a:t>
            </a:r>
            <a:r>
              <a:rPr lang="en-US" sz="4000" b="1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latin typeface="Lato" panose="020F0502020204030203" pitchFamily="34" charset="0"/>
              </a:rPr>
              <a:t>aturan-aturan</a:t>
            </a:r>
            <a:r>
              <a:rPr lang="en-US" sz="4000" b="1" dirty="0">
                <a:solidFill>
                  <a:schemeClr val="tx2"/>
                </a:solidFill>
                <a:latin typeface="Lato" panose="020F0502020204030203" pitchFamily="34" charset="0"/>
              </a:rPr>
              <a:t> yang </a:t>
            </a:r>
            <a:r>
              <a:rPr lang="en-US" sz="4000" b="1" dirty="0" err="1">
                <a:solidFill>
                  <a:schemeClr val="tx2"/>
                </a:solidFill>
                <a:latin typeface="Lato" panose="020F0502020204030203" pitchFamily="34" charset="0"/>
              </a:rPr>
              <a:t>harus</a:t>
            </a:r>
            <a:r>
              <a:rPr lang="en-US" sz="4000" b="1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latin typeface="Lato" panose="020F0502020204030203" pitchFamily="34" charset="0"/>
              </a:rPr>
              <a:t>dipenuhi</a:t>
            </a:r>
            <a:r>
              <a:rPr lang="en-US" sz="4000" b="1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b="1" dirty="0" err="1">
                <a:solidFill>
                  <a:schemeClr val="tx2"/>
                </a:solidFill>
                <a:latin typeface="Lato" panose="020F0502020204030203" pitchFamily="34" charset="0"/>
              </a:rPr>
              <a:t>yaitu</a:t>
            </a:r>
            <a:r>
              <a:rPr lang="en-US" sz="4000" b="1" dirty="0">
                <a:solidFill>
                  <a:schemeClr val="tx2"/>
                </a:solidFill>
                <a:latin typeface="Lato" panose="020F0502020204030203" pitchFamily="34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Hanya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satu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cakram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yang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boleh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dipindahkan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dalam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satu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waktu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Setiap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perpindahan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berupa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pengambilan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cakram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teratas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dari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satu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tiang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dan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memasukkannya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ke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tiang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lain, di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atas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cakram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lain yang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mungkin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sudah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ada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di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tiang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tersebut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Tidak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boleh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meletakkan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cakram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di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atas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cakram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lain yang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lebih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Lato" panose="020F0502020204030203" pitchFamily="34" charset="0"/>
              </a:rPr>
              <a:t>kecil</a:t>
            </a: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.</a:t>
            </a:r>
            <a:endParaRPr lang="en-US" sz="4000" dirty="0">
              <a:solidFill>
                <a:schemeClr val="tx2"/>
              </a:solidFill>
              <a:latin typeface="Lato" panose="020F0502020204030203" pitchFamily="34" charset="0"/>
              <a:ea typeface="Lato" charset="0"/>
              <a:cs typeface="Lat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35042" y="3338360"/>
            <a:ext cx="21492167" cy="458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chemeClr val="tx2"/>
                </a:solidFill>
                <a:latin typeface="Lato" panose="020F0502020204030203" pitchFamily="34" charset="0"/>
              </a:rPr>
              <a:t>Menara Hanoi </a:t>
            </a:r>
            <a:r>
              <a:rPr lang="en-US" sz="4000" dirty="0" err="1">
                <a:latin typeface="Lato" panose="020F0502020204030203" pitchFamily="34" charset="0"/>
              </a:rPr>
              <a:t>adalah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sebuah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permainan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matematis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atau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teka-teki</a:t>
            </a:r>
            <a:r>
              <a:rPr lang="en-US" sz="4000" dirty="0">
                <a:latin typeface="Lato" panose="020F0502020204030203" pitchFamily="34" charset="0"/>
              </a:rPr>
              <a:t>. </a:t>
            </a:r>
            <a:r>
              <a:rPr lang="en-US" sz="4000" dirty="0" err="1">
                <a:latin typeface="Lato" panose="020F0502020204030203" pitchFamily="34" charset="0"/>
              </a:rPr>
              <a:t>Permainan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ini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terdiri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dari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tiga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tiang</a:t>
            </a:r>
            <a:r>
              <a:rPr lang="en-US" sz="4000" dirty="0">
                <a:latin typeface="Lato" panose="020F0502020204030203" pitchFamily="34" charset="0"/>
              </a:rPr>
              <a:t> dan </a:t>
            </a:r>
            <a:r>
              <a:rPr lang="en-US" sz="4000" dirty="0" err="1">
                <a:latin typeface="Lato" panose="020F0502020204030203" pitchFamily="34" charset="0"/>
              </a:rPr>
              <a:t>sejumlah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cakram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dengan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ukuran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berbeda-beda</a:t>
            </a:r>
            <a:r>
              <a:rPr lang="en-US" sz="4000" dirty="0">
                <a:latin typeface="Lato" panose="020F0502020204030203" pitchFamily="34" charset="0"/>
              </a:rPr>
              <a:t> yang </a:t>
            </a:r>
            <a:r>
              <a:rPr lang="en-US" sz="4000" dirty="0" err="1">
                <a:latin typeface="Lato" panose="020F0502020204030203" pitchFamily="34" charset="0"/>
              </a:rPr>
              <a:t>bisa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dimasukkan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ke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tiang</a:t>
            </a:r>
            <a:r>
              <a:rPr lang="en-US" sz="4000" dirty="0">
                <a:latin typeface="Lato" panose="020F0502020204030203" pitchFamily="34" charset="0"/>
              </a:rPr>
              <a:t> mana </a:t>
            </a:r>
            <a:r>
              <a:rPr lang="en-US" sz="4000" dirty="0" err="1">
                <a:latin typeface="Lato" panose="020F0502020204030203" pitchFamily="34" charset="0"/>
              </a:rPr>
              <a:t>saja</a:t>
            </a:r>
            <a:r>
              <a:rPr lang="en-US" sz="4000" dirty="0">
                <a:latin typeface="Lato" panose="020F0502020204030203" pitchFamily="34" charset="0"/>
              </a:rPr>
              <a:t>. </a:t>
            </a:r>
            <a:r>
              <a:rPr lang="en-US" sz="4000" dirty="0" err="1">
                <a:latin typeface="Lato" panose="020F0502020204030203" pitchFamily="34" charset="0"/>
              </a:rPr>
              <a:t>Permainan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dimulai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dengan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cakram-cakram</a:t>
            </a:r>
            <a:r>
              <a:rPr lang="en-US" sz="4000" dirty="0">
                <a:latin typeface="Lato" panose="020F0502020204030203" pitchFamily="34" charset="0"/>
              </a:rPr>
              <a:t> yang </a:t>
            </a:r>
            <a:r>
              <a:rPr lang="en-US" sz="4000" dirty="0" err="1">
                <a:latin typeface="Lato" panose="020F0502020204030203" pitchFamily="34" charset="0"/>
              </a:rPr>
              <a:t>tertumpuk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rapi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berurutan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berdasarkan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ukurannya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dalam</a:t>
            </a:r>
            <a:r>
              <a:rPr lang="en-US" sz="4000" dirty="0">
                <a:latin typeface="Lato" panose="020F0502020204030203" pitchFamily="34" charset="0"/>
              </a:rPr>
              <a:t> salah </a:t>
            </a:r>
            <a:r>
              <a:rPr lang="en-US" sz="4000" dirty="0" err="1">
                <a:latin typeface="Lato" panose="020F0502020204030203" pitchFamily="34" charset="0"/>
              </a:rPr>
              <a:t>satu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tiang</a:t>
            </a:r>
            <a:r>
              <a:rPr lang="en-US" sz="4000" dirty="0">
                <a:latin typeface="Lato" panose="020F0502020204030203" pitchFamily="34" charset="0"/>
              </a:rPr>
              <a:t>, </a:t>
            </a:r>
            <a:r>
              <a:rPr lang="en-US" sz="4000" dirty="0" err="1">
                <a:latin typeface="Lato" panose="020F0502020204030203" pitchFamily="34" charset="0"/>
              </a:rPr>
              <a:t>cakram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terkecil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diletakkan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teratas</a:t>
            </a:r>
            <a:r>
              <a:rPr lang="en-US" sz="4000" dirty="0">
                <a:latin typeface="Lato" panose="020F0502020204030203" pitchFamily="34" charset="0"/>
              </a:rPr>
              <a:t>, </a:t>
            </a:r>
            <a:r>
              <a:rPr lang="en-US" sz="4000" dirty="0" err="1">
                <a:latin typeface="Lato" panose="020F0502020204030203" pitchFamily="34" charset="0"/>
              </a:rPr>
              <a:t>sehingga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membentuk</a:t>
            </a:r>
            <a:r>
              <a:rPr lang="en-US" sz="4000" dirty="0">
                <a:latin typeface="Lato" panose="020F0502020204030203" pitchFamily="34" charset="0"/>
              </a:rPr>
              <a:t> </a:t>
            </a:r>
            <a:r>
              <a:rPr lang="en-US" sz="4000" dirty="0" err="1">
                <a:latin typeface="Lato" panose="020F0502020204030203" pitchFamily="34" charset="0"/>
              </a:rPr>
              <a:t>kerucut</a:t>
            </a:r>
            <a:r>
              <a:rPr lang="en-US" sz="4000" dirty="0">
                <a:latin typeface="Lato" panose="020F0502020204030203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12AADC-9B89-3C4F-8852-011879EFBB7F}"/>
              </a:ext>
            </a:extLst>
          </p:cNvPr>
          <p:cNvSpPr txBox="1"/>
          <p:nvPr/>
        </p:nvSpPr>
        <p:spPr>
          <a:xfrm>
            <a:off x="1435042" y="1363659"/>
            <a:ext cx="14712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DEFINISI</a:t>
            </a:r>
          </a:p>
        </p:txBody>
      </p:sp>
    </p:spTree>
    <p:extLst>
      <p:ext uri="{BB962C8B-B14F-4D97-AF65-F5344CB8AC3E}">
        <p14:creationId xmlns:p14="http://schemas.microsoft.com/office/powerpoint/2010/main" val="60332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9F558C-44AB-0847-A348-13AB21B9D8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24377650" cy="1371585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35042" y="3338360"/>
            <a:ext cx="21492167" cy="881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if</a:t>
            </a: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 N = 1 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then</a:t>
            </a:r>
            <a:endParaRPr lang="en-US" sz="4800" dirty="0">
              <a:solidFill>
                <a:schemeClr val="tx2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0"/>
              </a:rPr>
              <a:t>	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disc</a:t>
            </a: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 N 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move</a:t>
            </a: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from</a:t>
            </a: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 A 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to</a:t>
            </a: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 C 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directly</a:t>
            </a:r>
            <a:endParaRPr lang="en-US" sz="4800" dirty="0">
              <a:solidFill>
                <a:schemeClr val="tx2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0"/>
              </a:rPr>
              <a:t>	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else</a:t>
            </a: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if</a:t>
            </a: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 N &gt; 1 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then</a:t>
            </a:r>
            <a:endParaRPr lang="en-US" sz="4800" dirty="0">
              <a:solidFill>
                <a:schemeClr val="tx2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0"/>
              </a:rPr>
              <a:t>		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disc</a:t>
            </a: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 N-1 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move</a:t>
            </a: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from</a:t>
            </a: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 A 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to</a:t>
            </a: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 B</a:t>
            </a:r>
            <a:endParaRPr lang="en-US" sz="4800" dirty="0">
              <a:solidFill>
                <a:schemeClr val="tx2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0"/>
              </a:rPr>
              <a:t>		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disc</a:t>
            </a: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 N 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move</a:t>
            </a: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from</a:t>
            </a: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 A 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to</a:t>
            </a: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 C</a:t>
            </a:r>
            <a:endParaRPr lang="en-US" sz="4800" dirty="0">
              <a:solidFill>
                <a:schemeClr val="tx2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4800" dirty="0">
                <a:solidFill>
                  <a:schemeClr val="tx2"/>
                </a:solidFill>
                <a:latin typeface="Lato" panose="020F0502020204030203" pitchFamily="34" charset="0"/>
              </a:rPr>
              <a:t>		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disc</a:t>
            </a: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 N-1 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move</a:t>
            </a: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from</a:t>
            </a: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 B 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to</a:t>
            </a: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 C</a:t>
            </a:r>
            <a:endParaRPr lang="en-US" sz="4800" dirty="0">
              <a:solidFill>
                <a:schemeClr val="tx2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 </a:t>
            </a:r>
            <a:endParaRPr lang="en-US" sz="4800" dirty="0">
              <a:solidFill>
                <a:schemeClr val="tx2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*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Note</a:t>
            </a: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: N = 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number</a:t>
            </a: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of</a:t>
            </a:r>
            <a:r>
              <a:rPr lang="id-ID" sz="4800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id-ID" sz="4800" dirty="0" err="1">
                <a:solidFill>
                  <a:schemeClr val="tx2"/>
                </a:solidFill>
                <a:latin typeface="Lato" panose="020F0502020204030203" pitchFamily="34" charset="0"/>
              </a:rPr>
              <a:t>discs</a:t>
            </a:r>
            <a:endParaRPr lang="en-US" sz="4800" dirty="0">
              <a:solidFill>
                <a:schemeClr val="tx2"/>
              </a:solidFill>
              <a:latin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12AADC-9B89-3C4F-8852-011879EFBB7F}"/>
              </a:ext>
            </a:extLst>
          </p:cNvPr>
          <p:cNvSpPr txBox="1"/>
          <p:nvPr/>
        </p:nvSpPr>
        <p:spPr>
          <a:xfrm>
            <a:off x="1435042" y="1363659"/>
            <a:ext cx="14712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ALGORITMA</a:t>
            </a:r>
          </a:p>
        </p:txBody>
      </p:sp>
    </p:spTree>
    <p:extLst>
      <p:ext uri="{BB962C8B-B14F-4D97-AF65-F5344CB8AC3E}">
        <p14:creationId xmlns:p14="http://schemas.microsoft.com/office/powerpoint/2010/main" val="3822704934"/>
      </p:ext>
    </p:extLst>
  </p:cSld>
  <p:clrMapOvr>
    <a:masterClrMapping/>
  </p:clrMapOvr>
  <p:transition spd="slow" advClick="0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E956D8-7F62-4141-90B2-DAC75F6665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24377650" cy="137158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953F5A-1A3A-4847-BCAB-ED3999C8DD55}"/>
              </a:ext>
            </a:extLst>
          </p:cNvPr>
          <p:cNvSpPr txBox="1"/>
          <p:nvPr/>
        </p:nvSpPr>
        <p:spPr>
          <a:xfrm>
            <a:off x="1435041" y="1363659"/>
            <a:ext cx="9637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CARA KERJA ALGORITMA</a:t>
            </a:r>
          </a:p>
        </p:txBody>
      </p:sp>
      <p:pic>
        <p:nvPicPr>
          <p:cNvPr id="12" name="Picture Placeholder 11" descr="http://rusdyana.files.wordpress.com/2009/11/menara-hanoi2.jpg?w=500">
            <a:hlinkClick r:id="rId4"/>
            <a:extLst>
              <a:ext uri="{FF2B5EF4-FFF2-40B4-BE49-F238E27FC236}">
                <a16:creationId xmlns:a16="http://schemas.microsoft.com/office/drawing/2014/main" id="{A18BBF0A-D9A6-4454-BE82-42D9453B45BD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8" b="3057"/>
          <a:stretch/>
        </p:blipFill>
        <p:spPr bwMode="auto">
          <a:xfrm>
            <a:off x="12188825" y="954952"/>
            <a:ext cx="10883900" cy="118060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49D0A5-3B19-44ED-BCD4-CB824CF23322}"/>
              </a:ext>
            </a:extLst>
          </p:cNvPr>
          <p:cNvSpPr/>
          <p:nvPr/>
        </p:nvSpPr>
        <p:spPr>
          <a:xfrm>
            <a:off x="1435041" y="3381570"/>
            <a:ext cx="9637149" cy="8292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dirty="0">
                <a:latin typeface="Lato" panose="020F0502020204030203" pitchFamily="34" charset="0"/>
              </a:rPr>
              <a:t>Terdapat tiga tiang (A, B, dan C) yang mana pada tiang A terisi beberapa piringan (minimal 3 buah).</a:t>
            </a:r>
            <a:endParaRPr lang="en-US" dirty="0">
              <a:latin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>
              <a:latin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id-ID" b="1" dirty="0">
                <a:solidFill>
                  <a:schemeClr val="tx2"/>
                </a:solidFill>
                <a:latin typeface="Lato" panose="020F0502020204030203" pitchFamily="34" charset="0"/>
              </a:rPr>
              <a:t>Cara bermainnya</a:t>
            </a:r>
            <a:r>
              <a:rPr lang="en-US" b="1" dirty="0">
                <a:solidFill>
                  <a:schemeClr val="tx2"/>
                </a:solidFill>
                <a:latin typeface="Lato" panose="020F0502020204030203" pitchFamily="34" charset="0"/>
              </a:rPr>
              <a:t>:</a:t>
            </a:r>
            <a:r>
              <a:rPr lang="id-ID" b="1" dirty="0">
                <a:solidFill>
                  <a:schemeClr val="tx2"/>
                </a:solidFill>
                <a:latin typeface="Lato" panose="020F0502020204030203" pitchFamily="34" charset="0"/>
              </a:rPr>
              <a:t> </a:t>
            </a:r>
            <a:r>
              <a:rPr lang="id-ID" dirty="0">
                <a:latin typeface="Lato" panose="020F0502020204030203" pitchFamily="34" charset="0"/>
              </a:rPr>
              <a:t>piringan yang ada pada tiang A dipindahkan ke tiang C secara satu per satu dan piringan yang besar tidak boleh diletakkan di atas piringan yang kecil. Untuk lebih jelasnya bisa dilihat prosesnya untuk tiga piringan pada gambar di </a:t>
            </a:r>
            <a:r>
              <a:rPr lang="en-US" dirty="0" err="1">
                <a:latin typeface="Lato" panose="020F0502020204030203" pitchFamily="34" charset="0"/>
              </a:rPr>
              <a:t>samping</a:t>
            </a:r>
            <a:r>
              <a:rPr lang="en-US" dirty="0">
                <a:latin typeface="Lato" panose="020F0502020204030203" pitchFamily="34" charset="0"/>
              </a:rPr>
              <a:t>.</a:t>
            </a:r>
            <a:endParaRPr lang="en-US" sz="40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317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>
        <p:fade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E956D8-7F62-4141-90B2-DAC75F66655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24377650" cy="137158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953F5A-1A3A-4847-BCAB-ED3999C8DD55}"/>
              </a:ext>
            </a:extLst>
          </p:cNvPr>
          <p:cNvSpPr txBox="1"/>
          <p:nvPr/>
        </p:nvSpPr>
        <p:spPr>
          <a:xfrm>
            <a:off x="1435042" y="1363659"/>
            <a:ext cx="16598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CARA KERJA ALGORITMA (4 DISK)</a:t>
            </a:r>
          </a:p>
        </p:txBody>
      </p:sp>
      <p:pic>
        <p:nvPicPr>
          <p:cNvPr id="4" name="Tower of Hanoi  GeeksforGeeks">
            <a:hlinkClick r:id="" action="ppaction://media"/>
            <a:extLst>
              <a:ext uri="{FF2B5EF4-FFF2-40B4-BE49-F238E27FC236}">
                <a16:creationId xmlns:a16="http://schemas.microsoft.com/office/drawing/2014/main" id="{04DEE278-B6D1-49E5-9757-1B0EB131B22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564" end="31342.044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80488" y="3430435"/>
            <a:ext cx="16416673" cy="923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13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95000">
        <p:fade/>
      </p:transition>
    </mc:Choice>
    <mc:Fallback>
      <p:transition spd="slow" advClick="0" advTm="19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E956D8-7F62-4141-90B2-DAC75F6665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24377650" cy="137158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953F5A-1A3A-4847-BCAB-ED3999C8DD55}"/>
              </a:ext>
            </a:extLst>
          </p:cNvPr>
          <p:cNvSpPr txBox="1"/>
          <p:nvPr/>
        </p:nvSpPr>
        <p:spPr>
          <a:xfrm>
            <a:off x="1435042" y="1363659"/>
            <a:ext cx="16598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CARA KERJA ALGORITMA (6 DISK)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A65C8E-67B0-4907-B5EB-797D232F9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26" y="2880062"/>
            <a:ext cx="9657798" cy="965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87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38000">
        <p:fade/>
      </p:transition>
    </mc:Choice>
    <mc:Fallback>
      <p:transition spd="slow" advClick="0" advTm="3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9F558C-44AB-0847-A348-13AB21B9D8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24377650" cy="13715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12AADC-9B89-3C4F-8852-011879EFBB7F}"/>
              </a:ext>
            </a:extLst>
          </p:cNvPr>
          <p:cNvSpPr txBox="1"/>
          <p:nvPr/>
        </p:nvSpPr>
        <p:spPr>
          <a:xfrm>
            <a:off x="1435042" y="1363659"/>
            <a:ext cx="21507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PROGRAM C++ MENAMPILKAN STEPS DARI ALGORITMA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23FC1-6863-4FC0-97B6-69F4219403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69" t="12898" r="17649" b="33189"/>
          <a:stretch/>
        </p:blipFill>
        <p:spPr>
          <a:xfrm>
            <a:off x="1435042" y="3040187"/>
            <a:ext cx="20987636" cy="98246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6673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0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22B45"/>
      </a:accent1>
      <a:accent2>
        <a:srgbClr val="CAC1AC"/>
      </a:accent2>
      <a:accent3>
        <a:srgbClr val="D9D1CE"/>
      </a:accent3>
      <a:accent4>
        <a:srgbClr val="EFF0ED"/>
      </a:accent4>
      <a:accent5>
        <a:srgbClr val="5D6591"/>
      </a:accent5>
      <a:accent6>
        <a:srgbClr val="A69388"/>
      </a:accent6>
      <a:hlink>
        <a:srgbClr val="4B5050"/>
      </a:hlink>
      <a:folHlink>
        <a:srgbClr val="19BB9B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36795</TotalTime>
  <Words>708</Words>
  <Application>Microsoft Office PowerPoint</Application>
  <PresentationFormat>Custom</PresentationFormat>
  <Paragraphs>92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 Math</vt:lpstr>
      <vt:lpstr>Gill Sans</vt:lpstr>
      <vt:lpstr>Lato</vt:lpstr>
      <vt:lpstr>Lato Light</vt:lpstr>
      <vt:lpstr>Lato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Presentations</dc:title>
  <dc:subject/>
  <dc:creator>Patricia Joanne</dc:creator>
  <cp:keywords>ANALGO KULIAH</cp:keywords>
  <dc:description/>
  <cp:lastModifiedBy>Patricia Joanne</cp:lastModifiedBy>
  <cp:revision>8444</cp:revision>
  <dcterms:created xsi:type="dcterms:W3CDTF">2014-11-12T21:47:38Z</dcterms:created>
  <dcterms:modified xsi:type="dcterms:W3CDTF">2019-06-02T16:54:15Z</dcterms:modified>
  <cp:category/>
</cp:coreProperties>
</file>